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7" r:id="rId3"/>
    <p:sldId id="258" r:id="rId4"/>
    <p:sldId id="259" r:id="rId5"/>
    <p:sldId id="262" r:id="rId6"/>
    <p:sldId id="263" r:id="rId7"/>
    <p:sldId id="264" r:id="rId8"/>
    <p:sldId id="265" r:id="rId9"/>
    <p:sldId id="261" r:id="rId10"/>
    <p:sldId id="267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6"/>
    <p:restoredTop sz="77257"/>
  </p:normalViewPr>
  <p:slideViewPr>
    <p:cSldViewPr snapToGrid="0" snapToObjects="1">
      <p:cViewPr>
        <p:scale>
          <a:sx n="83" d="100"/>
          <a:sy n="83" d="100"/>
        </p:scale>
        <p:origin x="136" y="-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0896B8-0404-4D44-B17C-05DF70F75FED}" type="datetimeFigureOut">
              <a:rPr lang="en-US" smtClean="0"/>
              <a:t>2/28/16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ABB014-2997-D14A-AAAA-EA194FDBF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11077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1CBA5C-806B-A144-A329-F6A0737278BD}" type="datetimeFigureOut">
              <a:rPr lang="en-US" smtClean="0"/>
              <a:t>2/28/16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17A20C-FF5E-AD48-AD59-7590723BDA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42783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17A20C-FF5E-AD48-AD59-7590723BDA7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1655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17A20C-FF5E-AD48-AD59-7590723BDA7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0437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17A20C-FF5E-AD48-AD59-7590723BDA7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0967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Bad: OK button is ugly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Good: Button “OK” is brown instead green (according design requirements).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Bad: Filter is not working properly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Good: Filtering by Customer ID shows only customer names.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Bad: View Permission is not working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Good: User without View permission can see the public filters.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Bad: Error message appeared when click on Save button.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Good: Error 2012 appeared when trying to Save a new document.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Bad: Total price is displayed in wrong currency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Good: Total price is displayed in USD instead EUR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17A20C-FF5E-AD48-AD59-7590723BDA7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7986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bg-BG" dirty="0" smtClean="0"/>
              <a:t>Един</a:t>
            </a:r>
            <a:r>
              <a:rPr lang="bg-BG" baseline="0" dirty="0" smtClean="0"/>
              <a:t> </a:t>
            </a:r>
            <a:r>
              <a:rPr lang="bg-BG" baseline="0" dirty="0" err="1" smtClean="0"/>
              <a:t>репорт</a:t>
            </a:r>
            <a:r>
              <a:rPr lang="bg-BG" baseline="0" dirty="0" smtClean="0"/>
              <a:t> за дефект, трябва да се пише като статия във вестник, защото именно там статиите са така написани, че да грабнат колкото се може повече внимание за сметка на съдържание. Т.е. </a:t>
            </a:r>
            <a:r>
              <a:rPr lang="ru-RU" baseline="0" dirty="0" smtClean="0"/>
              <a:t>И</a:t>
            </a:r>
            <a:r>
              <a:rPr lang="bg-BG" baseline="0" dirty="0" err="1" smtClean="0"/>
              <a:t>деята</a:t>
            </a:r>
            <a:r>
              <a:rPr lang="bg-BG" baseline="0" dirty="0" smtClean="0"/>
              <a:t> е с възможно най малко думи да се каже възможно най важното. 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17A20C-FF5E-AD48-AD59-7590723BDA7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68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17A20C-FF5E-AD48-AD59-7590723BDA7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9251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217A20C-FF5E-AD48-AD59-7590723BDA7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2098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bg-BG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C050B92D-3C38-F74C-A42B-19233E0A0C6A}" type="datetime1">
              <a:rPr lang="en-US" smtClean="0"/>
              <a:t>2/28/16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bg-BG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bg-BG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E8FE19-AD1E-A742-B7F6-FD6FDB9B0878}" type="datetime1">
              <a:rPr lang="en-US" smtClean="0"/>
              <a:t>2/28/16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bg-BG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1236D00-AC4F-9243-9017-A9508BEE1738}" type="datetime1">
              <a:rPr lang="en-US" smtClean="0"/>
              <a:t>2/28/16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bg-BG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3B34B2F0-D9A7-D942-9DE6-EC09B8FD4635}" type="datetime1">
              <a:rPr lang="en-US" smtClean="0"/>
              <a:t>2/28/16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bg-BG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0D78BF64-BF3F-B14B-AE1D-BF59D9653359}" type="datetime1">
              <a:rPr lang="en-US" smtClean="0"/>
              <a:t>2/28/16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bg-BG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7BD04-DB16-8941-998D-242223C76DBB}" type="datetime1">
              <a:rPr lang="en-US" smtClean="0"/>
              <a:t>2/28/16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bg-BG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bg-BG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B9ABE-3518-D34F-924E-72F40BB3A05C}" type="datetime1">
              <a:rPr lang="en-US" smtClean="0"/>
              <a:t>2/28/16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D24C8-F872-BD49-BD3B-0FF773066A6B}" type="datetime1">
              <a:rPr lang="en-US" smtClean="0"/>
              <a:t>2/28/16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bg-BG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00E2B9E-F021-794B-81CA-79CB2F70E4DE}" type="datetime1">
              <a:rPr lang="en-US" smtClean="0"/>
              <a:t>2/28/16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70C064-410F-D543-B50B-82FB58F77B6D}" type="datetime1">
              <a:rPr lang="en-US" smtClean="0"/>
              <a:t>2/28/16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bg-BG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CF9B36D6-5E2E-AB4B-ABDF-43056FAC2033}" type="datetime1">
              <a:rPr lang="en-US" smtClean="0"/>
              <a:t>2/28/16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4A1F12-F4BB-3440-B5C2-6F98DDF1DD92}" type="datetime1">
              <a:rPr lang="en-US" smtClean="0"/>
              <a:t>2/28/16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bg-BG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FE9669-5551-8E43-A2DF-09C5B6EEAC21}" type="datetime1">
              <a:rPr lang="en-US" smtClean="0"/>
              <a:t>2/28/16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A8CF0D-E954-4942-8D9B-B90658244E6D}" type="datetime1">
              <a:rPr lang="en-US" smtClean="0"/>
              <a:t>2/28/16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CA78D-B7E7-D548-9713-012DCABAD710}" type="datetime1">
              <a:rPr lang="en-US" smtClean="0"/>
              <a:t>2/28/16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bg-BG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2EDF6-4143-E848-915E-C26B353797F3}" type="datetime1">
              <a:rPr lang="en-US" smtClean="0"/>
              <a:t>2/28/16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bg-BG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bg-BG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F1B745-634D-DF40-861A-672AFAE78061}" type="datetime1">
              <a:rPr lang="en-US" smtClean="0"/>
              <a:t>2/28/16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 smtClean="0"/>
              <a:t>Click to edit Master text styles</a:t>
            </a:r>
          </a:p>
          <a:p>
            <a:pPr lvl="1"/>
            <a:r>
              <a:rPr lang="bg-BG" smtClean="0"/>
              <a:t>Second level</a:t>
            </a:r>
          </a:p>
          <a:p>
            <a:pPr lvl="2"/>
            <a:r>
              <a:rPr lang="bg-BG" smtClean="0"/>
              <a:t>Third level</a:t>
            </a:r>
          </a:p>
          <a:p>
            <a:pPr lvl="3"/>
            <a:r>
              <a:rPr lang="bg-BG" smtClean="0"/>
              <a:t>Fourth level</a:t>
            </a:r>
          </a:p>
          <a:p>
            <a:pPr lvl="4"/>
            <a:r>
              <a:rPr lang="bg-BG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5E4B20-07A8-4449-91A4-72CC9B52090D}" type="datetime1">
              <a:rPr lang="en-US" smtClean="0"/>
              <a:t>2/28/16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Software “Bug”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How to report a bug effectively</a:t>
            </a:r>
            <a:endParaRPr lang="en-US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893" y="448028"/>
            <a:ext cx="3390900" cy="238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33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493163"/>
            <a:ext cx="9448800" cy="1825096"/>
          </a:xfrm>
        </p:spPr>
        <p:txBody>
          <a:bodyPr>
            <a:normAutofit/>
          </a:bodyPr>
          <a:lstStyle/>
          <a:p>
            <a:r>
              <a:rPr lang="en-US" sz="4000" dirty="0" smtClean="0"/>
              <a:t>Thank you !</a:t>
            </a:r>
            <a:endParaRPr lang="en-US" sz="40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000" y="6453349"/>
            <a:ext cx="2743200" cy="331932"/>
          </a:xfrm>
        </p:spPr>
        <p:txBody>
          <a:bodyPr/>
          <a:lstStyle/>
          <a:p>
            <a:r>
              <a:rPr lang="en-US" sz="1600" dirty="0" smtClean="0"/>
              <a:t>10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19969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Next</a:t>
            </a:r>
            <a:r>
              <a:rPr lang="is-IS" dirty="0" smtClean="0"/>
              <a:t>…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How to verify a bug</a:t>
            </a:r>
            <a:endParaRPr lang="en-US" sz="3200" dirty="0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000" y="6453349"/>
            <a:ext cx="2743200" cy="331932"/>
          </a:xfrm>
        </p:spPr>
        <p:txBody>
          <a:bodyPr/>
          <a:lstStyle/>
          <a:p>
            <a:r>
              <a:rPr lang="en-US" sz="1600" dirty="0" smtClean="0"/>
              <a:t>11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944755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“Bug” definition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 smtClean="0"/>
              <a:t>What is a Software bug?</a:t>
            </a:r>
          </a:p>
          <a:p>
            <a:pPr marL="457200" lvl="1" indent="0">
              <a:buNone/>
            </a:pPr>
            <a:r>
              <a:rPr lang="en-US" sz="3000" i="1" dirty="0" smtClean="0"/>
              <a:t>“A </a:t>
            </a:r>
            <a:r>
              <a:rPr lang="en-US" sz="3000" i="1" dirty="0"/>
              <a:t>software bug is an error, flaw, failure or fault in a computer program or system that causes it to produce an incorrect or unexpected result, or to behave in unintended </a:t>
            </a:r>
            <a:r>
              <a:rPr lang="en-US" sz="3000" i="1" dirty="0" smtClean="0"/>
              <a:t>ways”</a:t>
            </a:r>
          </a:p>
          <a:p>
            <a:pPr>
              <a:spcBef>
                <a:spcPts val="2200"/>
              </a:spcBef>
            </a:pPr>
            <a:r>
              <a:rPr lang="en-US" sz="3600" i="1" dirty="0" smtClean="0"/>
              <a:t>Another name of the “bug”</a:t>
            </a:r>
          </a:p>
          <a:p>
            <a:pPr marL="457200" lvl="1" indent="0">
              <a:buNone/>
            </a:pPr>
            <a:r>
              <a:rPr lang="en-US" sz="3200" i="1" dirty="0" smtClean="0"/>
              <a:t>Issue, defect, problem..</a:t>
            </a:r>
          </a:p>
          <a:p>
            <a:endParaRPr lang="en-US" i="1" dirty="0" smtClean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000" y="6173281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sz="1600" smtClean="0"/>
              <a:t>2</a:t>
            </a:fld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3654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Catch the “bug”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7255435" cy="4024125"/>
          </a:xfrm>
        </p:spPr>
        <p:txBody>
          <a:bodyPr>
            <a:normAutofit fontScale="77500" lnSpcReduction="20000"/>
          </a:bodyPr>
          <a:lstStyle/>
          <a:p>
            <a:pPr>
              <a:lnSpc>
                <a:spcPct val="120000"/>
              </a:lnSpc>
              <a:spcBef>
                <a:spcPts val="1800"/>
              </a:spcBef>
            </a:pPr>
            <a:r>
              <a:rPr lang="en-US" sz="3600" dirty="0"/>
              <a:t>The bug does not exist unless it is </a:t>
            </a:r>
            <a:r>
              <a:rPr lang="en-US" sz="3600" dirty="0" smtClean="0"/>
              <a:t>found.</a:t>
            </a:r>
          </a:p>
          <a:p>
            <a:pPr>
              <a:lnSpc>
                <a:spcPct val="120000"/>
              </a:lnSpc>
              <a:spcBef>
                <a:spcPts val="1800"/>
              </a:spcBef>
            </a:pPr>
            <a:r>
              <a:rPr lang="en-US" sz="3600" dirty="0"/>
              <a:t>Everybody can found the bug but to fix it </a:t>
            </a:r>
            <a:r>
              <a:rPr lang="en-US" sz="3600" dirty="0" smtClean="0"/>
              <a:t>will cost differently.</a:t>
            </a:r>
          </a:p>
          <a:p>
            <a:pPr lvl="1">
              <a:spcBef>
                <a:spcPts val="1800"/>
              </a:spcBef>
            </a:pPr>
            <a:r>
              <a:rPr lang="en-US" sz="2800" dirty="0" smtClean="0"/>
              <a:t>Developers team - $</a:t>
            </a:r>
          </a:p>
          <a:p>
            <a:pPr lvl="1">
              <a:spcBef>
                <a:spcPts val="1800"/>
              </a:spcBef>
            </a:pPr>
            <a:r>
              <a:rPr lang="en-US" sz="2800" dirty="0" smtClean="0"/>
              <a:t>QA team - $$</a:t>
            </a:r>
          </a:p>
          <a:p>
            <a:pPr lvl="1">
              <a:spcBef>
                <a:spcPts val="1800"/>
              </a:spcBef>
            </a:pPr>
            <a:r>
              <a:rPr lang="en-US" sz="2800" dirty="0" smtClean="0"/>
              <a:t>Managers team - $$$</a:t>
            </a:r>
          </a:p>
          <a:p>
            <a:pPr lvl="1">
              <a:spcBef>
                <a:spcPts val="1800"/>
              </a:spcBef>
            </a:pPr>
            <a:r>
              <a:rPr lang="en-US" sz="2800" dirty="0" smtClean="0"/>
              <a:t>Clients - $$$$$$$$</a:t>
            </a:r>
          </a:p>
          <a:p>
            <a:endParaRPr lang="en-US" i="1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6793" y="3071906"/>
            <a:ext cx="2832100" cy="2032000"/>
          </a:xfrm>
          <a:prstGeom prst="rect">
            <a:avLst/>
          </a:prstGeom>
          <a:effectLst>
            <a:glow rad="139700">
              <a:schemeClr val="accent4">
                <a:satMod val="175000"/>
                <a:alpha val="40000"/>
              </a:schemeClr>
            </a:glow>
            <a:reflection blurRad="6350" stA="52000" endA="300" endPos="35000" dist="25400" dir="5400000" sy="-100000" algn="bl" rotWithShape="0"/>
          </a:effectLst>
          <a:scene3d>
            <a:camera prst="isometricLeftDown">
              <a:rot lat="900000" lon="1200002" rev="0"/>
            </a:camera>
            <a:lightRig rig="threePt" dir="t"/>
          </a:scene3d>
          <a:sp3d extrusionH="114300">
            <a:extrusionClr>
              <a:schemeClr val="tx1"/>
            </a:extrusionClr>
          </a:sp3d>
        </p:spPr>
      </p:pic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000" y="6173281"/>
            <a:ext cx="2743200" cy="365125"/>
          </a:xfrm>
        </p:spPr>
        <p:txBody>
          <a:bodyPr/>
          <a:lstStyle/>
          <a:p>
            <a:r>
              <a:rPr lang="en-US" sz="1600" dirty="0" smtClean="0"/>
              <a:t>3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06273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Bug report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spcBef>
                <a:spcPts val="1800"/>
              </a:spcBef>
              <a:buNone/>
            </a:pPr>
            <a:r>
              <a:rPr lang="en-US" sz="3600" dirty="0"/>
              <a:t>A good bug report should include </a:t>
            </a:r>
            <a:r>
              <a:rPr lang="en-US" sz="3600" dirty="0" smtClean="0"/>
              <a:t>:</a:t>
            </a:r>
          </a:p>
          <a:p>
            <a:pPr lvl="1">
              <a:spcBef>
                <a:spcPts val="1800"/>
              </a:spcBef>
            </a:pPr>
            <a:r>
              <a:rPr lang="en-US" sz="3400" dirty="0"/>
              <a:t>Bug </a:t>
            </a:r>
            <a:r>
              <a:rPr lang="en-US" sz="3400" dirty="0" smtClean="0"/>
              <a:t>title/subject</a:t>
            </a:r>
            <a:endParaRPr lang="en-US" sz="3400" dirty="0"/>
          </a:p>
          <a:p>
            <a:pPr lvl="1">
              <a:spcBef>
                <a:spcPts val="1800"/>
              </a:spcBef>
            </a:pPr>
            <a:r>
              <a:rPr lang="en-US" sz="3400" dirty="0"/>
              <a:t>Bug </a:t>
            </a:r>
            <a:r>
              <a:rPr lang="en-US" sz="3400" dirty="0" smtClean="0"/>
              <a:t>specification</a:t>
            </a:r>
            <a:endParaRPr lang="en-US" sz="3400" dirty="0"/>
          </a:p>
          <a:p>
            <a:pPr lvl="1">
              <a:spcBef>
                <a:spcPts val="1800"/>
              </a:spcBef>
            </a:pPr>
            <a:r>
              <a:rPr lang="en-US" sz="3400" dirty="0" smtClean="0"/>
              <a:t>Description</a:t>
            </a:r>
          </a:p>
          <a:p>
            <a:pPr lvl="1">
              <a:spcBef>
                <a:spcPts val="1800"/>
              </a:spcBef>
            </a:pPr>
            <a:r>
              <a:rPr lang="en-US" sz="3400" dirty="0" smtClean="0"/>
              <a:t>Step to reproduce</a:t>
            </a:r>
          </a:p>
          <a:p>
            <a:pPr lvl="1">
              <a:spcBef>
                <a:spcPts val="1800"/>
              </a:spcBef>
            </a:pPr>
            <a:r>
              <a:rPr lang="en-US" sz="3400" dirty="0" smtClean="0"/>
              <a:t>Attachments</a:t>
            </a:r>
            <a:endParaRPr lang="en-US" sz="3000" dirty="0" smtClean="0"/>
          </a:p>
          <a:p>
            <a:endParaRPr lang="en-US" i="1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b="18860"/>
          <a:stretch/>
        </p:blipFill>
        <p:spPr>
          <a:xfrm>
            <a:off x="7848601" y="2959502"/>
            <a:ext cx="3657599" cy="2967769"/>
          </a:xfrm>
          <a:prstGeom prst="rect">
            <a:avLst/>
          </a:prstGeom>
          <a:effectLst>
            <a:reflection blurRad="6350" stA="52000" endA="300" endPos="35000" dist="25400" dir="5400000" sy="-100000" algn="bl" rotWithShape="0"/>
          </a:effectLst>
          <a:scene3d>
            <a:camera prst="orthographicFront">
              <a:rot lat="0" lon="2100000" rev="0"/>
            </a:camera>
            <a:lightRig rig="threePt" dir="t"/>
          </a:scene3d>
        </p:spPr>
      </p:pic>
      <p:sp>
        <p:nvSpPr>
          <p:cNvPr id="12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000" y="6173281"/>
            <a:ext cx="2743200" cy="365125"/>
          </a:xfrm>
        </p:spPr>
        <p:txBody>
          <a:bodyPr/>
          <a:lstStyle/>
          <a:p>
            <a:r>
              <a:rPr lang="en-US" sz="1600" dirty="0" smtClean="0"/>
              <a:t>4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8881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Bug report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228600" lvl="1">
              <a:spcBef>
                <a:spcPts val="1800"/>
              </a:spcBef>
            </a:pPr>
            <a:r>
              <a:rPr lang="en-US" sz="3400" dirty="0"/>
              <a:t>Bug </a:t>
            </a:r>
            <a:r>
              <a:rPr lang="en-US" sz="3400" dirty="0" smtClean="0"/>
              <a:t>title</a:t>
            </a:r>
            <a:endParaRPr lang="en-US" sz="3400" dirty="0"/>
          </a:p>
          <a:p>
            <a:pPr lvl="1">
              <a:spcBef>
                <a:spcPts val="1800"/>
              </a:spcBef>
            </a:pPr>
            <a:r>
              <a:rPr lang="en-US" sz="2800" dirty="0"/>
              <a:t>The </a:t>
            </a:r>
            <a:r>
              <a:rPr lang="en-US" sz="2800" dirty="0" smtClean="0"/>
              <a:t>title should make bug observable, searchable </a:t>
            </a:r>
            <a:r>
              <a:rPr lang="en-US" sz="2800" dirty="0"/>
              <a:t>and </a:t>
            </a:r>
            <a:r>
              <a:rPr lang="en-US" sz="2800" dirty="0" smtClean="0"/>
              <a:t>understandable</a:t>
            </a:r>
          </a:p>
          <a:p>
            <a:pPr lvl="2">
              <a:spcBef>
                <a:spcPts val="1800"/>
              </a:spcBef>
            </a:pPr>
            <a:r>
              <a:rPr lang="en-US" sz="2600" b="1" dirty="0"/>
              <a:t>Bad: </a:t>
            </a:r>
            <a:r>
              <a:rPr lang="en-US" sz="2600" dirty="0"/>
              <a:t>Error </a:t>
            </a:r>
            <a:r>
              <a:rPr lang="en-US" sz="2600" dirty="0" smtClean="0"/>
              <a:t>when </a:t>
            </a:r>
            <a:r>
              <a:rPr lang="en-US" sz="2600" dirty="0"/>
              <a:t>click on Save button.</a:t>
            </a:r>
          </a:p>
          <a:p>
            <a:pPr lvl="2">
              <a:spcBef>
                <a:spcPts val="1800"/>
              </a:spcBef>
            </a:pPr>
            <a:r>
              <a:rPr lang="en-US" sz="2600" b="1" dirty="0"/>
              <a:t>Good: </a:t>
            </a:r>
            <a:r>
              <a:rPr lang="en-US" sz="2600" dirty="0"/>
              <a:t>Error 2012 </a:t>
            </a:r>
            <a:r>
              <a:rPr lang="en-US" sz="2600" dirty="0" smtClean="0"/>
              <a:t>had appeared </a:t>
            </a:r>
            <a:r>
              <a:rPr lang="en-US" sz="2600" dirty="0"/>
              <a:t>when </a:t>
            </a:r>
            <a:r>
              <a:rPr lang="en-US" sz="2600" dirty="0" smtClean="0"/>
              <a:t>was trying </a:t>
            </a:r>
            <a:r>
              <a:rPr lang="en-US" sz="2600" dirty="0"/>
              <a:t>to Save a new document</a:t>
            </a:r>
            <a:r>
              <a:rPr lang="en-US" sz="2600" dirty="0" smtClean="0"/>
              <a:t>.</a:t>
            </a:r>
          </a:p>
          <a:p>
            <a:pPr lvl="2">
              <a:spcBef>
                <a:spcPts val="1800"/>
              </a:spcBef>
            </a:pPr>
            <a:r>
              <a:rPr lang="en-US" sz="2600" b="1" dirty="0"/>
              <a:t>Bad: </a:t>
            </a:r>
            <a:r>
              <a:rPr lang="en-US" sz="2600" dirty="0"/>
              <a:t>Total price is displayed in wrong currency</a:t>
            </a:r>
          </a:p>
          <a:p>
            <a:pPr lvl="2">
              <a:spcBef>
                <a:spcPts val="1800"/>
              </a:spcBef>
            </a:pPr>
            <a:r>
              <a:rPr lang="en-US" sz="2600" b="1" dirty="0"/>
              <a:t>Good: </a:t>
            </a:r>
            <a:r>
              <a:rPr lang="en-US" sz="2600" dirty="0"/>
              <a:t>Total price is displayed in USD instead EUR</a:t>
            </a:r>
          </a:p>
          <a:p>
            <a:pPr lvl="2">
              <a:spcBef>
                <a:spcPts val="1800"/>
              </a:spcBef>
            </a:pPr>
            <a:endParaRPr lang="en-US" sz="2600" dirty="0" smtClean="0"/>
          </a:p>
          <a:p>
            <a:endParaRPr lang="en-US" i="1" dirty="0" smtClean="0"/>
          </a:p>
        </p:txBody>
      </p:sp>
      <p:sp>
        <p:nvSpPr>
          <p:cNvPr id="8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000" y="6173281"/>
            <a:ext cx="2743200" cy="365125"/>
          </a:xfrm>
        </p:spPr>
        <p:txBody>
          <a:bodyPr/>
          <a:lstStyle/>
          <a:p>
            <a:r>
              <a:rPr lang="en-US" sz="1600" dirty="0" smtClean="0"/>
              <a:t>5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581862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Bug report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7413171" cy="4024125"/>
          </a:xfrm>
        </p:spPr>
        <p:txBody>
          <a:bodyPr>
            <a:normAutofit/>
          </a:bodyPr>
          <a:lstStyle/>
          <a:p>
            <a:pPr marL="228600" lvl="1">
              <a:spcBef>
                <a:spcPts val="1800"/>
              </a:spcBef>
            </a:pPr>
            <a:r>
              <a:rPr lang="en-US" sz="3400" dirty="0"/>
              <a:t>Bug </a:t>
            </a:r>
            <a:r>
              <a:rPr lang="en-US" sz="3400" dirty="0" smtClean="0"/>
              <a:t>description</a:t>
            </a:r>
            <a:endParaRPr lang="en-US" sz="3400" dirty="0"/>
          </a:p>
          <a:p>
            <a:pPr marL="457200" lvl="1" indent="0">
              <a:spcBef>
                <a:spcPts val="1800"/>
              </a:spcBef>
              <a:buNone/>
            </a:pPr>
            <a:r>
              <a:rPr lang="en-US" sz="2800" dirty="0" smtClean="0"/>
              <a:t>Short description or summary about what, where and how is happening.</a:t>
            </a:r>
          </a:p>
          <a:p>
            <a:pPr marL="457200" lvl="1" indent="0">
              <a:spcBef>
                <a:spcPts val="1800"/>
              </a:spcBef>
              <a:buNone/>
            </a:pPr>
            <a:r>
              <a:rPr lang="en-US" sz="2800" dirty="0"/>
              <a:t>Try to describe it like </a:t>
            </a:r>
            <a:r>
              <a:rPr lang="en-US" sz="2800" dirty="0" smtClean="0"/>
              <a:t>a </a:t>
            </a:r>
            <a:r>
              <a:rPr lang="en-US" sz="2800" dirty="0"/>
              <a:t>news reporter,  just the </a:t>
            </a:r>
            <a:r>
              <a:rPr lang="en-US" sz="2800" dirty="0" smtClean="0"/>
              <a:t>facts.</a:t>
            </a:r>
            <a:endParaRPr lang="en-US" sz="2400" dirty="0"/>
          </a:p>
          <a:p>
            <a:pPr lvl="2">
              <a:spcBef>
                <a:spcPts val="1800"/>
              </a:spcBef>
            </a:pPr>
            <a:endParaRPr lang="en-US" sz="2600" dirty="0" smtClean="0"/>
          </a:p>
          <a:p>
            <a:endParaRPr lang="en-US" i="1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38000"/>
          </a:blip>
          <a:stretch>
            <a:fillRect/>
          </a:stretch>
        </p:blipFill>
        <p:spPr>
          <a:xfrm>
            <a:off x="0" y="4818056"/>
            <a:ext cx="12192000" cy="2801257"/>
          </a:xfrm>
          <a:prstGeom prst="rect">
            <a:avLst/>
          </a:prstGeom>
        </p:spPr>
      </p:pic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000" y="6173281"/>
            <a:ext cx="2743200" cy="365125"/>
          </a:xfrm>
        </p:spPr>
        <p:txBody>
          <a:bodyPr/>
          <a:lstStyle/>
          <a:p>
            <a:r>
              <a:rPr lang="en-US" sz="1600" dirty="0" smtClean="0"/>
              <a:t>6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89395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Bug report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7707086" cy="4024125"/>
          </a:xfrm>
        </p:spPr>
        <p:txBody>
          <a:bodyPr>
            <a:normAutofit lnSpcReduction="10000"/>
          </a:bodyPr>
          <a:lstStyle/>
          <a:p>
            <a:pPr marL="228600" lvl="1">
              <a:spcBef>
                <a:spcPts val="1800"/>
              </a:spcBef>
            </a:pPr>
            <a:r>
              <a:rPr lang="en-US" sz="3400" dirty="0" smtClean="0"/>
              <a:t>Steps to reproduce</a:t>
            </a:r>
            <a:endParaRPr lang="en-US" sz="3400" dirty="0"/>
          </a:p>
          <a:p>
            <a:pPr marL="457200" lvl="1" indent="0">
              <a:spcBef>
                <a:spcPts val="1800"/>
              </a:spcBef>
              <a:buNone/>
            </a:pPr>
            <a:r>
              <a:rPr lang="en-US" sz="2800" dirty="0" smtClean="0"/>
              <a:t>Section which shows </a:t>
            </a:r>
            <a:r>
              <a:rPr lang="en-US" sz="2800" dirty="0"/>
              <a:t>the reader how to reproduce the bug</a:t>
            </a:r>
          </a:p>
          <a:p>
            <a:pPr marL="457200" lvl="1" indent="0">
              <a:spcBef>
                <a:spcPts val="1800"/>
              </a:spcBef>
              <a:buNone/>
            </a:pPr>
            <a:r>
              <a:rPr lang="en-US" sz="2800" dirty="0" smtClean="0"/>
              <a:t>Describe </a:t>
            </a:r>
            <a:r>
              <a:rPr lang="en-US" sz="2800" dirty="0"/>
              <a:t>step-by-step what you </a:t>
            </a:r>
            <a:r>
              <a:rPr lang="en-US" sz="2800" dirty="0" smtClean="0"/>
              <a:t>were </a:t>
            </a:r>
            <a:r>
              <a:rPr lang="en-US" sz="2800" dirty="0"/>
              <a:t>doing when the bug </a:t>
            </a:r>
            <a:r>
              <a:rPr lang="en-US" sz="2800" dirty="0" smtClean="0"/>
              <a:t>appeared and what are the Expected and Actual result.</a:t>
            </a:r>
          </a:p>
          <a:p>
            <a:pPr marL="457200" lvl="1" indent="0">
              <a:spcBef>
                <a:spcPts val="1800"/>
              </a:spcBef>
              <a:buNone/>
            </a:pPr>
            <a:r>
              <a:rPr lang="en-US" sz="2600" dirty="0"/>
              <a:t>The number of steps should be short not </a:t>
            </a:r>
            <a:r>
              <a:rPr lang="en-US" sz="2600" dirty="0" err="1"/>
              <a:t>tooo</a:t>
            </a:r>
            <a:r>
              <a:rPr lang="en-US" sz="2600" dirty="0"/>
              <a:t> long.</a:t>
            </a:r>
            <a:endParaRPr lang="en-US" sz="2600" dirty="0" smtClean="0"/>
          </a:p>
          <a:p>
            <a:endParaRPr lang="en-US" i="1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alphaModFix/>
          </a:blip>
          <a:srcRect l="13497" t="16703" r="36530" b="15608"/>
          <a:stretch/>
        </p:blipFill>
        <p:spPr>
          <a:xfrm>
            <a:off x="7935686" y="3303392"/>
            <a:ext cx="4093029" cy="2246484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  <a:scene3d>
            <a:camera prst="isometricOffAxis1Left">
              <a:rot lat="386356" lon="2433190" rev="0"/>
            </a:camera>
            <a:lightRig rig="threePt" dir="t"/>
          </a:scene3d>
        </p:spPr>
      </p:pic>
      <p:sp>
        <p:nvSpPr>
          <p:cNvPr id="9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000" y="6173281"/>
            <a:ext cx="2743200" cy="365125"/>
          </a:xfrm>
        </p:spPr>
        <p:txBody>
          <a:bodyPr/>
          <a:lstStyle/>
          <a:p>
            <a:r>
              <a:rPr lang="en-US" sz="1600" dirty="0" smtClean="0"/>
              <a:t>7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102085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Bug report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94560"/>
            <a:ext cx="10580914" cy="4024125"/>
          </a:xfrm>
        </p:spPr>
        <p:txBody>
          <a:bodyPr>
            <a:normAutofit fontScale="92500" lnSpcReduction="20000"/>
          </a:bodyPr>
          <a:lstStyle/>
          <a:p>
            <a:pPr marL="228600" lvl="1">
              <a:spcBef>
                <a:spcPts val="1800"/>
              </a:spcBef>
            </a:pPr>
            <a:r>
              <a:rPr lang="en-US" sz="3400" dirty="0" smtClean="0"/>
              <a:t>Attachments</a:t>
            </a:r>
          </a:p>
          <a:p>
            <a:pPr marL="0" lvl="1" indent="0">
              <a:spcBef>
                <a:spcPts val="1800"/>
              </a:spcBef>
              <a:buNone/>
            </a:pPr>
            <a:r>
              <a:rPr lang="en-US" sz="3000" dirty="0" smtClean="0"/>
              <a:t>A thousand-word explanation can be avoided only by one attachment</a:t>
            </a:r>
            <a:endParaRPr lang="en-US" sz="3000" dirty="0"/>
          </a:p>
          <a:p>
            <a:pPr lvl="1">
              <a:spcBef>
                <a:spcPts val="1800"/>
              </a:spcBef>
              <a:buFontTx/>
              <a:buChar char="-"/>
            </a:pPr>
            <a:r>
              <a:rPr lang="en-US" sz="2800" dirty="0"/>
              <a:t>Screenshots</a:t>
            </a:r>
          </a:p>
          <a:p>
            <a:pPr lvl="1">
              <a:spcBef>
                <a:spcPts val="1800"/>
              </a:spcBef>
              <a:buFontTx/>
              <a:buChar char="-"/>
            </a:pPr>
            <a:r>
              <a:rPr lang="en-US" sz="2800" dirty="0"/>
              <a:t>Short action recording</a:t>
            </a:r>
          </a:p>
          <a:p>
            <a:pPr lvl="1">
              <a:spcBef>
                <a:spcPts val="1800"/>
              </a:spcBef>
              <a:buFontTx/>
              <a:buChar char="-"/>
            </a:pPr>
            <a:r>
              <a:rPr lang="en-US" sz="2600" dirty="0"/>
              <a:t>Log files</a:t>
            </a:r>
          </a:p>
          <a:p>
            <a:pPr lvl="1">
              <a:spcBef>
                <a:spcPts val="1800"/>
              </a:spcBef>
              <a:buFontTx/>
              <a:buChar char="-"/>
            </a:pPr>
            <a:r>
              <a:rPr lang="en-US" sz="2600" dirty="0"/>
              <a:t>Error messages</a:t>
            </a:r>
          </a:p>
          <a:p>
            <a:pPr lvl="1">
              <a:spcBef>
                <a:spcPts val="1800"/>
              </a:spcBef>
              <a:buFontTx/>
              <a:buChar char="-"/>
            </a:pPr>
            <a:r>
              <a:rPr lang="en-US" sz="2600" dirty="0"/>
              <a:t>...</a:t>
            </a:r>
          </a:p>
          <a:p>
            <a:endParaRPr lang="en-US" i="1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5278" r="2784"/>
          <a:stretch/>
        </p:blipFill>
        <p:spPr>
          <a:xfrm>
            <a:off x="6675475" y="3392715"/>
            <a:ext cx="4830725" cy="2621311"/>
          </a:xfrm>
          <a:prstGeom prst="rect">
            <a:avLst/>
          </a:prstGeom>
          <a:effectLst>
            <a:glow rad="63500">
              <a:schemeClr val="accent1">
                <a:satMod val="175000"/>
                <a:alpha val="40000"/>
              </a:schemeClr>
            </a:glow>
            <a:reflection blurRad="6350" stA="52000" endA="300" endPos="35000" dist="25400" dir="5400000" sy="-100000" algn="bl" rotWithShape="0"/>
          </a:effectLst>
        </p:spPr>
      </p:pic>
      <p:sp>
        <p:nvSpPr>
          <p:cNvPr id="10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000" y="6173281"/>
            <a:ext cx="2743200" cy="365125"/>
          </a:xfrm>
        </p:spPr>
        <p:txBody>
          <a:bodyPr/>
          <a:lstStyle/>
          <a:p>
            <a:r>
              <a:rPr lang="en-US" sz="1600" dirty="0" smtClean="0"/>
              <a:t>8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146669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493163"/>
            <a:ext cx="9448800" cy="1825096"/>
          </a:xfrm>
        </p:spPr>
        <p:txBody>
          <a:bodyPr>
            <a:normAutofit/>
          </a:bodyPr>
          <a:lstStyle/>
          <a:p>
            <a:r>
              <a:rPr lang="en-US" sz="4000" dirty="0" smtClean="0"/>
              <a:t>In conclusion</a:t>
            </a:r>
            <a:r>
              <a:rPr lang="is-IS" sz="4000" dirty="0" smtClean="0"/>
              <a:t>…</a:t>
            </a:r>
            <a:r>
              <a:rPr lang="en-US" sz="4000" dirty="0" smtClean="0"/>
              <a:t>  </a:t>
            </a:r>
            <a:endParaRPr lang="en-US"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583215"/>
            <a:ext cx="9448800" cy="6858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“A well described bug is on a half fixed.”</a:t>
            </a:r>
            <a:endParaRPr lang="en-US" sz="320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763000" y="6453349"/>
            <a:ext cx="2743200" cy="331932"/>
          </a:xfrm>
        </p:spPr>
        <p:txBody>
          <a:bodyPr/>
          <a:lstStyle/>
          <a:p>
            <a:r>
              <a:rPr lang="en-US" sz="1600" dirty="0" smtClean="0"/>
              <a:t>10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61120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797</TotalTime>
  <Words>399</Words>
  <Application>Microsoft Macintosh PowerPoint</Application>
  <PresentationFormat>Widescreen</PresentationFormat>
  <Paragraphs>82</Paragraphs>
  <Slides>11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Century Gothic</vt:lpstr>
      <vt:lpstr>Arial</vt:lpstr>
      <vt:lpstr>Vapor Trail</vt:lpstr>
      <vt:lpstr>Software “Bug”</vt:lpstr>
      <vt:lpstr>“Bug” definition</vt:lpstr>
      <vt:lpstr>Catch the “bug”</vt:lpstr>
      <vt:lpstr>Bug report</vt:lpstr>
      <vt:lpstr>Bug report</vt:lpstr>
      <vt:lpstr>Bug report</vt:lpstr>
      <vt:lpstr>Bug report</vt:lpstr>
      <vt:lpstr>Bug report</vt:lpstr>
      <vt:lpstr>In conclusion…  </vt:lpstr>
      <vt:lpstr>Thank you !</vt:lpstr>
      <vt:lpstr>Next…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“Bug”</dc:title>
  <dc:creator>Lyubomir Goychev</dc:creator>
  <cp:lastModifiedBy>Lyubomir Goychev</cp:lastModifiedBy>
  <cp:revision>26</cp:revision>
  <dcterms:created xsi:type="dcterms:W3CDTF">2016-02-28T05:38:13Z</dcterms:created>
  <dcterms:modified xsi:type="dcterms:W3CDTF">2016-02-28T18:55:57Z</dcterms:modified>
</cp:coreProperties>
</file>

<file path=docProps/thumbnail.jpeg>
</file>